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 Medium" panose="020B0604020202020204" charset="-78"/>
      <p:regular r:id="rId13"/>
    </p:embeddedFont>
    <p:embeddedFont>
      <p:font typeface="Manrop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074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091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AAE4FE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ThutoFunds</a:t>
            </a: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 – Gamified Bursary Discovery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76690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Unlocking Opportunities, One Fun Stage at a Time!</a:t>
            </a: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9BA75F-8D06-2163-E6F7-66BE965FE2BE}"/>
              </a:ext>
            </a:extLst>
          </p:cNvPr>
          <p:cNvSpPr/>
          <p:nvPr/>
        </p:nvSpPr>
        <p:spPr>
          <a:xfrm>
            <a:off x="12533971" y="7683190"/>
            <a:ext cx="2096429" cy="5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09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Join the </a:t>
            </a:r>
            <a:r>
              <a:rPr lang="en-US" sz="4450" dirty="0">
                <a:solidFill>
                  <a:srgbClr val="AAE4FE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ThutoFunds Adventure</a:t>
            </a: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755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For Students: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927634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Get ready to embark on your bursary quest! Sign up today and let ThutoFunds guide you to your academic funding.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634395"/>
            <a:ext cx="2451140" cy="6237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342721" y="3275528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For Partners &amp; NGOs: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10342721" y="4352925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Collaborate with us to expand our impact and reach more students. Let's transform education together!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2721" y="6059686"/>
            <a:ext cx="2148245" cy="6237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79615E-EADD-5D54-064F-C22A00D23AC1}"/>
              </a:ext>
            </a:extLst>
          </p:cNvPr>
          <p:cNvSpPr/>
          <p:nvPr/>
        </p:nvSpPr>
        <p:spPr>
          <a:xfrm>
            <a:off x="12533971" y="7683190"/>
            <a:ext cx="2096429" cy="5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863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Agenda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67116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26212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200519"/>
            <a:ext cx="38346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The Challenge &amp; Our Vision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69093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Why finding bursaries is so tough for South African students.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67116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026212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3200519"/>
            <a:ext cx="3446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Introducing ThutoFunds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69093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new, engaging way to connect students with funding.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67116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026212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3200519"/>
            <a:ext cx="40106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Gamified Journey Explained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69093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Dive into the Mario-style map and its exciting stages.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48135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46000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342930"/>
            <a:ext cx="41673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The Magic Behind the Scenes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583334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How AI ensures perfect bursary matches.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48135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146000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342930"/>
            <a:ext cx="28915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Impact &amp; Next Steps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583334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Transforming lives and educational outcomes.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B1EB39-8A70-F01E-FF54-D3C42B4846DF}"/>
              </a:ext>
            </a:extLst>
          </p:cNvPr>
          <p:cNvSpPr/>
          <p:nvPr/>
        </p:nvSpPr>
        <p:spPr>
          <a:xfrm>
            <a:off x="12533971" y="7683190"/>
            <a:ext cx="2096429" cy="5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123" y="470654"/>
            <a:ext cx="7112079" cy="427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The Bursary Maze: A Common Frustration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99123" y="1244918"/>
            <a:ext cx="6507242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For many South African students, securing a bursary or scholarship is a game-changer. Yet, the current process is often a daunting maze of: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9123" y="1946553"/>
            <a:ext cx="6507242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Endless forms: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Repetitive, tedious, and time-consuming.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9123" y="2280285"/>
            <a:ext cx="6507242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Information overload: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Sifting through countless irrelevant options.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9123" y="2614017"/>
            <a:ext cx="6507242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Missed opportunities: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Not knowing which bursaries they actually qualify for.</a:t>
            </a:r>
            <a:endParaRPr lang="en-US" sz="13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-528910"/>
            <a:ext cx="6507242" cy="727733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55821" y="8368308"/>
            <a:ext cx="13175456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"Finding the right bursary feels like looking for a needle in a haystack. I just want to focus on my studies!"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599123" y="8175784"/>
            <a:ext cx="22860" cy="658892"/>
          </a:xfrm>
          <a:prstGeom prst="rect">
            <a:avLst/>
          </a:prstGeom>
          <a:solidFill>
            <a:srgbClr val="AAE4FE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7A3039-9E0C-F821-9371-23DEE7CA5096}"/>
              </a:ext>
            </a:extLst>
          </p:cNvPr>
          <p:cNvSpPr/>
          <p:nvPr/>
        </p:nvSpPr>
        <p:spPr>
          <a:xfrm>
            <a:off x="12533971" y="7683190"/>
            <a:ext cx="2096429" cy="5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AAE4FE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ThutoFunds:</a:t>
            </a: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 Making Funding Fun!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We've transformed the often-dreaded bursary application process into an engaging, interactive, and rewarding adventure!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5466"/>
            <a:ext cx="851118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Your Journey on the </a:t>
            </a:r>
            <a:r>
              <a:rPr lang="en-US" sz="3550" dirty="0">
                <a:solidFill>
                  <a:srgbClr val="AAE4FE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ThutoFunds Map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46070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980140"/>
            <a:ext cx="32615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Village of Personal Info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470559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Start your quest by entering basic details: name, email, and province.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846070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980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Education Forest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470559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Share your academic path: field of study, GPA, and current year.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846070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980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Financial Castle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470559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Reveal your financial needs: household income and funding requirements.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0412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Each stage is designed to feel like a level in your favorite adventure game!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98BDD0-F254-E3D3-71AF-602919DD0114}"/>
              </a:ext>
            </a:extLst>
          </p:cNvPr>
          <p:cNvSpPr/>
          <p:nvPr/>
        </p:nvSpPr>
        <p:spPr>
          <a:xfrm>
            <a:off x="12533971" y="7683190"/>
            <a:ext cx="2096429" cy="5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4049"/>
            <a:ext cx="6244709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Level Up Your Application: </a:t>
            </a:r>
            <a:r>
              <a:rPr lang="en-US" sz="3550" dirty="0">
                <a:solidFill>
                  <a:srgbClr val="AAE4FE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Rewards &amp; Milestones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73643"/>
            <a:ext cx="113348" cy="1133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33951" y="2353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Collect </a:t>
            </a:r>
            <a:r>
              <a:rPr lang="en-US" sz="2200" dirty="0">
                <a:solidFill>
                  <a:srgbClr val="AAE4FE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Coins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33951" y="2934295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Earn virtual coins for every piece of information you provide, turning data entry into a treasure hunt!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34220"/>
            <a:ext cx="113348" cy="1133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33951" y="4113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Unlock </a:t>
            </a:r>
            <a:r>
              <a:rPr lang="en-US" sz="2200" dirty="0">
                <a:solidFill>
                  <a:srgbClr val="AAE4FE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Badges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133951" y="4694873"/>
            <a:ext cx="5904548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Achieve milestones and earn cool badges like "First 3 fields completed </a:t>
            </a: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🍄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 – a fun nod to classic gaming!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992386"/>
            <a:ext cx="6244709" cy="62447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CE02FF5-AFC0-2633-C0C0-D46A453AC1DC}"/>
              </a:ext>
            </a:extLst>
          </p:cNvPr>
          <p:cNvSpPr/>
          <p:nvPr/>
        </p:nvSpPr>
        <p:spPr>
          <a:xfrm>
            <a:off x="12533971" y="7683190"/>
            <a:ext cx="2096429" cy="5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1739"/>
            <a:ext cx="5449133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The </a:t>
            </a:r>
            <a:r>
              <a:rPr lang="en-US" sz="3300" dirty="0">
                <a:solidFill>
                  <a:srgbClr val="AAE4FE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Boss Battle</a:t>
            </a:r>
            <a:r>
              <a:rPr lang="en-US" sz="33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 &amp; Beyond!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1" y="1586389"/>
            <a:ext cx="6316861" cy="631686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80828" y="1586389"/>
            <a:ext cx="6316861" cy="1657112"/>
          </a:xfrm>
          <a:prstGeom prst="roundRect">
            <a:avLst>
              <a:gd name="adj" fmla="val 1914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5" name="Text 2"/>
          <p:cNvSpPr/>
          <p:nvPr/>
        </p:nvSpPr>
        <p:spPr>
          <a:xfrm>
            <a:off x="7799903" y="1805464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Conquer the Boss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799903" y="2347436"/>
            <a:ext cx="587871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Submit your completed profile in a thrilling 'Boss battle', celebrating your journey to success!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580828" y="3454956"/>
            <a:ext cx="6316861" cy="1657112"/>
          </a:xfrm>
          <a:prstGeom prst="roundRect">
            <a:avLst>
              <a:gd name="adj" fmla="val 1914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8" name="Text 5"/>
          <p:cNvSpPr/>
          <p:nvPr/>
        </p:nvSpPr>
        <p:spPr>
          <a:xfrm>
            <a:off x="7799903" y="3674031"/>
            <a:ext cx="2744510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AI-Powered Matches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99903" y="4216003"/>
            <a:ext cx="587871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After your submission, our smart system takes over, using AI to find your perfect bursary matches.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80828" y="5349954"/>
            <a:ext cx="63168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 more manual searching – just smart, personalized recommendations!</a:t>
            </a:r>
            <a:endParaRPr lang="en-US" sz="16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1B67B8-C86B-2F01-2CA5-72CDB61C0E54}"/>
              </a:ext>
            </a:extLst>
          </p:cNvPr>
          <p:cNvSpPr/>
          <p:nvPr/>
        </p:nvSpPr>
        <p:spPr>
          <a:xfrm>
            <a:off x="12533971" y="7683190"/>
            <a:ext cx="2096429" cy="5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496" y="425529"/>
            <a:ext cx="6073854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The Brains Behind the </a:t>
            </a:r>
            <a:r>
              <a:rPr lang="en-US" sz="2400" dirty="0">
                <a:solidFill>
                  <a:srgbClr val="AAE4FE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Bursary Matches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79" y="1121688"/>
            <a:ext cx="11074122" cy="764655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023" y="5045720"/>
            <a:ext cx="406414" cy="4064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0293" y="6861884"/>
            <a:ext cx="3048107" cy="381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Cloud Function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2051915" y="7351275"/>
            <a:ext cx="3264862" cy="609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Securely transmit student profile</a:t>
            </a:r>
            <a:endParaRPr lang="en-US" sz="1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961" y="4463193"/>
            <a:ext cx="406415" cy="4064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571685" y="1928818"/>
            <a:ext cx="3048108" cy="381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Connect to Gemini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4463307" y="2418209"/>
            <a:ext cx="3264863" cy="60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Send data to Google Gemini AI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901" y="5045720"/>
            <a:ext cx="406414" cy="4064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96624" y="6861884"/>
            <a:ext cx="3048107" cy="381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Analyze Data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6888247" y="7351275"/>
            <a:ext cx="3264862" cy="609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Intelligently evaluate eligibility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3839" y="4463193"/>
            <a:ext cx="406415" cy="4064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421563" y="1928818"/>
            <a:ext cx="3048108" cy="381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Match Bursaries</a:t>
            </a:r>
            <a:endParaRPr lang="en-US" sz="1350" dirty="0"/>
          </a:p>
        </p:txBody>
      </p:sp>
      <p:sp>
        <p:nvSpPr>
          <p:cNvPr id="15" name="Text 8"/>
          <p:cNvSpPr/>
          <p:nvPr/>
        </p:nvSpPr>
        <p:spPr>
          <a:xfrm>
            <a:off x="9313186" y="2418209"/>
            <a:ext cx="3264862" cy="60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Return best scholarship matches</a:t>
            </a:r>
            <a:endParaRPr lang="en-US" sz="1050" dirty="0"/>
          </a:p>
        </p:txBody>
      </p:sp>
      <p:sp>
        <p:nvSpPr>
          <p:cNvPr id="16" name="Text 9"/>
          <p:cNvSpPr/>
          <p:nvPr/>
        </p:nvSpPr>
        <p:spPr>
          <a:xfrm>
            <a:off x="541496" y="8942308"/>
            <a:ext cx="13547408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Firebase Cloud Function securely transmits your profile to Google's Gemini AI, which then intelligently analyzes your information against a vast database of bursaries and scholarships.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720C58-CB72-6503-1F47-8949C2136FB5}"/>
              </a:ext>
            </a:extLst>
          </p:cNvPr>
          <p:cNvSpPr/>
          <p:nvPr/>
        </p:nvSpPr>
        <p:spPr>
          <a:xfrm>
            <a:off x="12533971" y="7683190"/>
            <a:ext cx="2096429" cy="5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74163" y="2367677"/>
            <a:ext cx="108820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Why ThutoFunds Matters: </a:t>
            </a:r>
            <a:r>
              <a:rPr lang="en-US" sz="4450" dirty="0">
                <a:solidFill>
                  <a:srgbClr val="AAE4FE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Real Impact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3008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664744"/>
            <a:ext cx="31962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Empowering Students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155162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Makes the application process accessible and less intimidating for all.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53008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3664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Increased Access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4155162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Connects more students with the funding they need to pursue higher education.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53008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3664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Brighter Futures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4155162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Directly contributes to a more educated and skilled South African workforce.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4990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We're not just finding bursaries; we're building a pathway to success!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D871A9-CC02-1F77-A266-4A478EC05B61}"/>
              </a:ext>
            </a:extLst>
          </p:cNvPr>
          <p:cNvSpPr/>
          <p:nvPr/>
        </p:nvSpPr>
        <p:spPr>
          <a:xfrm>
            <a:off x="12533971" y="7683190"/>
            <a:ext cx="2096429" cy="5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560</Words>
  <Application>Microsoft Office PowerPoint</Application>
  <PresentationFormat>Custom</PresentationFormat>
  <Paragraphs>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Alexandria Medium</vt:lpstr>
      <vt:lpstr>Manrope</vt:lpstr>
      <vt:lpstr>Alexandria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ITUMELENG MORE</cp:lastModifiedBy>
  <cp:revision>2</cp:revision>
  <dcterms:created xsi:type="dcterms:W3CDTF">2025-09-13T17:18:30Z</dcterms:created>
  <dcterms:modified xsi:type="dcterms:W3CDTF">2025-09-13T18:39:51Z</dcterms:modified>
</cp:coreProperties>
</file>